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65" r:id="rId3"/>
    <p:sldId id="258" r:id="rId4"/>
    <p:sldId id="290" r:id="rId5"/>
    <p:sldId id="259" r:id="rId6"/>
    <p:sldId id="282" r:id="rId7"/>
    <p:sldId id="294" r:id="rId8"/>
    <p:sldId id="277" r:id="rId9"/>
    <p:sldId id="284" r:id="rId10"/>
    <p:sldId id="291" r:id="rId11"/>
    <p:sldId id="292" r:id="rId12"/>
    <p:sldId id="293" r:id="rId13"/>
    <p:sldId id="296" r:id="rId14"/>
    <p:sldId id="260" r:id="rId15"/>
    <p:sldId id="266" r:id="rId16"/>
    <p:sldId id="270" r:id="rId17"/>
    <p:sldId id="269" r:id="rId18"/>
    <p:sldId id="268" r:id="rId19"/>
    <p:sldId id="273" r:id="rId20"/>
    <p:sldId id="274" r:id="rId21"/>
    <p:sldId id="271" r:id="rId22"/>
    <p:sldId id="295" r:id="rId23"/>
    <p:sldId id="297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00FF"/>
    <a:srgbClr val="FFFFFF"/>
    <a:srgbClr val="FFFF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3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6DE6-A05C-431B-AE52-07A995AA26A8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9E09-54F0-4E38-8BD2-AC8ABBB67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2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9E09-54F0-4E38-8BD2-AC8ABBB6707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9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9E09-54F0-4E38-8BD2-AC8ABBB6707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90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1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37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4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6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8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4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4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6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4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6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1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4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0F8234-34D3-40D2-AAC7-E4DF9878D3F2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A06926-27D6-443A-AFB6-DC6A34D34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5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3@vileyka-edu.gov.b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Безымянный.bmp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017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31" y="0"/>
            <a:ext cx="8643938" cy="121444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000" b="1" dirty="0">
                <a:solidFill>
                  <a:srgbClr val="002060"/>
                </a:solidFill>
                <a:latin typeface="Bookman Old Style" pitchFamily="18" charset="0"/>
              </a:rPr>
              <a:t>Государственное учреждение образования</a:t>
            </a:r>
            <a:b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3300" b="1" dirty="0">
                <a:solidFill>
                  <a:srgbClr val="002060"/>
                </a:solidFill>
                <a:latin typeface="Bookman Old Style" pitchFamily="18" charset="0"/>
              </a:rPr>
              <a:t>Средняя школа № 3 г. Вилейки</a:t>
            </a:r>
            <a:r>
              <a:rPr lang="ru-RU" sz="3300" dirty="0"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0" y="1234462"/>
            <a:ext cx="8750779" cy="2000264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Музей боевой славы </a:t>
            </a:r>
            <a:r>
              <a:rPr 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Вилейщина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годы Великой Отечественной войны</a:t>
            </a:r>
            <a:r>
              <a:rPr 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874" y="3990962"/>
            <a:ext cx="8429625" cy="278608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eaLnBrk="0" hangingPunct="0">
              <a:defRPr/>
            </a:pPr>
            <a:r>
              <a:rPr lang="ru-RU" sz="35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Профиль музея:</a:t>
            </a:r>
          </a:p>
          <a:p>
            <a:pPr indent="449263" eaLnBrk="0" hangingPunct="0">
              <a:defRPr/>
            </a:pPr>
            <a:r>
              <a:rPr lang="ru-RU" sz="3500" b="1" dirty="0">
                <a:solidFill>
                  <a:srgbClr val="333300"/>
                </a:solidFill>
                <a:latin typeface="Bookman Old Style" pitchFamily="18" charset="0"/>
                <a:cs typeface="Times New Roman" pitchFamily="18" charset="0"/>
              </a:rPr>
              <a:t>                          </a:t>
            </a:r>
            <a:r>
              <a:rPr lang="ru-RU" sz="35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краеведческий</a:t>
            </a:r>
          </a:p>
          <a:p>
            <a:pPr indent="449263" eaLnBrk="0" hangingPunct="0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 адрес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ru-RU" sz="28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2200" b="1">
                <a:solidFill>
                  <a:schemeClr val="tx1"/>
                </a:solidFill>
                <a:latin typeface="Bookman Old Style" pitchFamily="18" charset="0"/>
              </a:rPr>
              <a:t>222417,</a:t>
            </a:r>
            <a:r>
              <a:rPr lang="be-BY" sz="2200" b="1" dirty="0">
                <a:solidFill>
                  <a:schemeClr val="tx1"/>
                </a:solidFill>
                <a:latin typeface="Bookman Old Style" pitchFamily="18" charset="0"/>
              </a:rPr>
              <a:t> г. В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и</a:t>
            </a:r>
            <a:r>
              <a:rPr lang="be-BY" sz="2200" b="1" dirty="0">
                <a:solidFill>
                  <a:schemeClr val="tx1"/>
                </a:solidFill>
                <a:latin typeface="Bookman Old Style" pitchFamily="18" charset="0"/>
              </a:rPr>
              <a:t>лейка</a:t>
            </a:r>
            <a:endParaRPr lang="ru-RU" sz="22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                                ул. Чайковского, 44</a:t>
            </a:r>
          </a:p>
          <a:p>
            <a:pPr>
              <a:buNone/>
            </a:pP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                                тел. </a:t>
            </a:r>
            <a:r>
              <a:rPr lang="en-US" sz="2200" b="1" dirty="0">
                <a:solidFill>
                  <a:schemeClr val="tx1"/>
                </a:solidFill>
                <a:latin typeface="Bookman Old Style" pitchFamily="18" charset="0"/>
              </a:rPr>
              <a:t>+375(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17</a:t>
            </a:r>
            <a:r>
              <a:rPr lang="en-US" sz="2200" b="1" dirty="0">
                <a:solidFill>
                  <a:schemeClr val="tx1"/>
                </a:solidFill>
                <a:latin typeface="Bookman Old Style" pitchFamily="18" charset="0"/>
              </a:rPr>
              <a:t>)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71-</a:t>
            </a:r>
            <a:r>
              <a:rPr lang="en-US" sz="2200" b="1" dirty="0">
                <a:solidFill>
                  <a:schemeClr val="tx1"/>
                </a:solidFill>
                <a:latin typeface="Bookman Old Style" pitchFamily="18" charset="0"/>
              </a:rPr>
              <a:t>54-146</a:t>
            </a:r>
            <a:endParaRPr lang="ru-RU" sz="22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			   </a:t>
            </a:r>
            <a:r>
              <a:rPr lang="en-US" sz="2200" b="1" dirty="0">
                <a:solidFill>
                  <a:schemeClr val="tx1"/>
                </a:solidFill>
                <a:latin typeface="Bookman Old Style" pitchFamily="18" charset="0"/>
              </a:rPr>
              <a:t>e-mail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:</a:t>
            </a:r>
            <a:r>
              <a:rPr lang="en-US" sz="2200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sch3@vileyka-edu.gov.by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sz="22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indent="449263" eaLnBrk="0" hangingPunct="0">
              <a:defRPr/>
            </a:pPr>
            <a:endParaRPr lang="ru-RU" sz="3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89" y="522377"/>
            <a:ext cx="8435694" cy="130386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Встречи с ветеранами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81072"/>
            <a:ext cx="3338512" cy="25038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89351"/>
            <a:ext cx="2584846" cy="34464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862" y="2495140"/>
            <a:ext cx="2591056" cy="34547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2481073"/>
            <a:ext cx="3338512" cy="3468208"/>
          </a:xfrm>
          <a:prstGeom prst="rect">
            <a:avLst/>
          </a:prstGeom>
        </p:spPr>
      </p:pic>
      <p:pic>
        <p:nvPicPr>
          <p:cNvPr id="12" name="Содержимое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1844824"/>
            <a:ext cx="6593209" cy="4382717"/>
          </a:xfrm>
          <a:prstGeom prst="rect">
            <a:avLst/>
          </a:prstGeom>
          <a:noFill/>
          <a:ln w="6350" cmpd="sng">
            <a:solidFill>
              <a:srgbClr val="00808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FFFFCC"/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226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294182" cy="1303867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Уход за памятниками погибших в Великую Отечественную войну</a:t>
            </a:r>
            <a:endParaRPr lang="ru-RU" alt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470287"/>
            <a:ext cx="3337560" cy="3447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3" descr="C:\Documents and Settings\Администратор\Рабочий стол\Конференция 5 января\дубовик\Новая папка\P5020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7917">
            <a:off x="4193889" y="2639601"/>
            <a:ext cx="4303667" cy="3226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4" descr="P50200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8898">
            <a:off x="631618" y="2887933"/>
            <a:ext cx="4176464" cy="319786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5113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294182" cy="1303867"/>
          </a:xfrm>
        </p:spPr>
        <p:txBody>
          <a:bodyPr>
            <a:noAutofit/>
          </a:bodyPr>
          <a:lstStyle/>
          <a:p>
            <a:r>
              <a:rPr lang="ru-RU" alt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Экспедиционные отряды </a:t>
            </a:r>
            <a:endParaRPr lang="ru-RU" alt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470287"/>
            <a:ext cx="3337560" cy="3447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S600389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470287"/>
            <a:ext cx="4248472" cy="340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3" descr="Фото (564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891" y="3063039"/>
            <a:ext cx="3629528" cy="2221480"/>
          </a:xfrm>
          <a:prstGeom prst="rect">
            <a:avLst/>
          </a:prstGeom>
        </p:spPr>
      </p:pic>
      <p:pic>
        <p:nvPicPr>
          <p:cNvPr id="9" name="Рисунок 8" descr="Фото (584)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481" y="620688"/>
            <a:ext cx="7622309" cy="5472608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551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69" y="764704"/>
            <a:ext cx="8229600" cy="1214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Экскурсионный маршрут «Знать, чтобы помнить»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574" y="2420888"/>
            <a:ext cx="5164790" cy="34448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574" y="2420888"/>
            <a:ext cx="5436096" cy="3625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574" y="2415311"/>
            <a:ext cx="5444459" cy="3631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566" y="2415311"/>
            <a:ext cx="5580112" cy="37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4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4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4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08720"/>
            <a:ext cx="8352928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8000" b="1" cap="all" spc="0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ЭкспозицииМузея</a:t>
            </a:r>
            <a:r>
              <a:rPr lang="ru-RU" sz="80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80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46636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Начало Великой Отечественной войны на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Вилейщине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060848"/>
            <a:ext cx="2829835" cy="39570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951" y="2060848"/>
            <a:ext cx="2751770" cy="395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430002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34411"/>
            <a:ext cx="4519074" cy="338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836712"/>
            <a:ext cx="8358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457200">
              <a:spcBef>
                <a:spcPct val="0"/>
              </a:spcBef>
            </a:pPr>
            <a:r>
              <a:rPr lang="ru-RU" sz="3600" b="1" dirty="0">
                <a:ln w="3175" cmpd="sng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Партизанское движение </a:t>
            </a:r>
          </a:p>
          <a:p>
            <a:pPr algn="ctr" defTabSz="457200">
              <a:spcBef>
                <a:spcPct val="0"/>
              </a:spcBef>
            </a:pPr>
            <a:r>
              <a:rPr lang="ru-RU" sz="3600" b="1" dirty="0">
                <a:ln w="3175" cmpd="sng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на </a:t>
            </a:r>
            <a:r>
              <a:rPr lang="ru-RU" sz="3600" b="1" dirty="0" err="1">
                <a:ln w="3175" cmpd="sng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Вилейщине</a:t>
            </a:r>
            <a:endParaRPr lang="ru-RU" sz="3600" b="1" dirty="0">
              <a:ln w="3175" cmpd="sng">
                <a:noFill/>
              </a:ln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534411"/>
            <a:ext cx="2902444" cy="338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79" y="476672"/>
            <a:ext cx="8015286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Комсомольское подполье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3600400" cy="4800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337386"/>
            <a:ext cx="3602936" cy="480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8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1052736"/>
            <a:ext cx="8229600" cy="71438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Сожжённые </a:t>
            </a:r>
            <a:b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деревни</a:t>
            </a:r>
          </a:p>
        </p:txBody>
      </p:sp>
      <p:pic>
        <p:nvPicPr>
          <p:cNvPr id="4" name="Содержимое 3" descr="S43000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625" y="240831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540" y="2408312"/>
            <a:ext cx="1669619" cy="389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408312"/>
            <a:ext cx="1840550" cy="372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69" y="764704"/>
            <a:ext cx="8229600" cy="1214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Наши земляки – участники Великой Отечественной войны </a:t>
            </a:r>
          </a:p>
        </p:txBody>
      </p:sp>
      <p:pic>
        <p:nvPicPr>
          <p:cNvPr id="4" name="Содержимое 3" descr="S43000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420888"/>
            <a:ext cx="4593166" cy="344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424385"/>
            <a:ext cx="2584928" cy="344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25" y="524878"/>
            <a:ext cx="8715436" cy="128588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Музей основан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30.10.1989 г.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sz="2200" b="1" i="1" dirty="0">
                <a:latin typeface="Arial Black" panose="020B0A04020102020204" pitchFamily="34" charset="0"/>
              </a:rPr>
              <a:t>(приказ директора  № 55)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495" y="1833464"/>
            <a:ext cx="5188633" cy="42529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  </a:t>
            </a:r>
            <a:endParaRPr lang="ru-RU" b="1" i="1" dirty="0">
              <a:latin typeface="Bookman Old Style" pitchFamily="18" charset="0"/>
            </a:endParaRPr>
          </a:p>
          <a:p>
            <a:pPr indent="449263" eaLnBrk="0" hangingPunct="0"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Общая площадь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36 кв. м.</a:t>
            </a:r>
          </a:p>
          <a:p>
            <a:pPr indent="449263" eaLnBrk="0" hangingPunct="0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Основатель и руководитель</a:t>
            </a:r>
            <a:r>
              <a:rPr lang="en-US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музея</a:t>
            </a:r>
            <a:r>
              <a:rPr lang="en-US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0" hangingPunct="0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Дубовик Елена </a:t>
            </a:r>
          </a:p>
          <a:p>
            <a:pPr indent="0" eaLnBrk="0" hangingPunct="0">
              <a:spcAft>
                <a:spcPts val="0"/>
              </a:spcAft>
              <a:buNone/>
              <a:defRPr/>
            </a:pPr>
            <a:r>
              <a:rPr lang="ru-RU" sz="2800" b="1" dirty="0" err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Людвиковна</a:t>
            </a:r>
            <a:endParaRPr lang="ru-RU" sz="35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indent="449263" eaLnBrk="0" hangingPunct="0">
              <a:defRPr/>
            </a:pPr>
            <a:endParaRPr lang="ru-RU" sz="2800" b="1" dirty="0">
              <a:solidFill>
                <a:srgbClr val="333300"/>
              </a:solidFill>
            </a:endParaRPr>
          </a:p>
          <a:p>
            <a:pPr algn="ctr">
              <a:buNone/>
            </a:pP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488067"/>
            <a:ext cx="2715766" cy="3621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230" y="692696"/>
            <a:ext cx="6389121" cy="14401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Освобождение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20067"/>
            <a:ext cx="454178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520067"/>
            <a:ext cx="2583656" cy="3444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46720" cy="187904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Учителя ГУО «Средняя школа № 3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г.Вилейки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» – участники Великой Отечественной войны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355720"/>
            <a:ext cx="3729070" cy="27968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222" y="3212976"/>
            <a:ext cx="412845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35745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Воинские захоронения, памятники, закреплённые </a:t>
            </a:r>
            <a:br>
              <a:rPr lang="ru-RU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за учреждением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20888"/>
            <a:ext cx="2715766" cy="362102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2420888"/>
            <a:ext cx="2715765" cy="362102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00305"/>
            <a:ext cx="2859782" cy="3713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2400305"/>
            <a:ext cx="2769642" cy="36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08720"/>
            <a:ext cx="799288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Публикации о работе 				</a:t>
            </a:r>
            <a:r>
              <a:rPr lang="ru-RU" sz="8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ru-RU" sz="80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музея </a:t>
            </a:r>
          </a:p>
          <a:p>
            <a:r>
              <a:rPr lang="ru-RU" sz="8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				 </a:t>
            </a:r>
            <a:r>
              <a:rPr lang="ru-RU" sz="80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в СМИ</a:t>
            </a:r>
          </a:p>
        </p:txBody>
      </p:sp>
    </p:spTree>
    <p:extLst>
      <p:ext uri="{BB962C8B-B14F-4D97-AF65-F5344CB8AC3E}">
        <p14:creationId xmlns:p14="http://schemas.microsoft.com/office/powerpoint/2010/main" val="10034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79" y="476672"/>
            <a:ext cx="8015286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Публикации в СМИ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436889" y="1808820"/>
            <a:ext cx="6294666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400885" y="1867291"/>
            <a:ext cx="6366674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436889" y="1676590"/>
            <a:ext cx="6483320" cy="3936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241889" y="1301628"/>
            <a:ext cx="6678320" cy="46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5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Информация </a:t>
            </a:r>
            <a:br>
              <a:rPr lang="en-US" sz="65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65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об экспозиции:</a:t>
            </a:r>
            <a:endParaRPr lang="ru-RU" sz="6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50006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500" b="1" dirty="0"/>
              <a:t>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286" y="242088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Основной фонд: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450 экспонатов</a:t>
            </a:r>
          </a:p>
          <a:p>
            <a:pPr indent="449263" eaLnBrk="0" hangingPunct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Вспомогательный фонд: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835 экспонатов</a:t>
            </a:r>
          </a:p>
          <a:p>
            <a:pPr indent="449263" eaLnBrk="0" hangingPunct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Количество наиболее уникальных экспонатов:   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39 экспонатов</a:t>
            </a:r>
          </a:p>
          <a:p>
            <a:pPr indent="449263" eaLnBrk="0" hangingPunct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Посещаемость: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950 человек в      2018/2019 учебном году</a:t>
            </a:r>
          </a:p>
          <a:p>
            <a:pPr indent="449263" eaLnBrk="0" hangingPunct="0">
              <a:buFont typeface="Wingdings" pitchFamily="2" charset="2"/>
              <a:buChar char="v"/>
              <a:defRPr/>
            </a:pPr>
            <a:endParaRPr lang="ru-RU" sz="3200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5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Информация </a:t>
            </a:r>
            <a:br>
              <a:rPr lang="en-US" sz="65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65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об экспозиции:</a:t>
            </a:r>
            <a:endParaRPr lang="ru-RU" sz="6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50006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500" b="1" dirty="0"/>
              <a:t>           </a:t>
            </a:r>
          </a:p>
          <a:p>
            <a:pPr algn="ctr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286" y="2420888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За 2018/2019 учебный год было проведено 						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49 экскурсий в музее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9263"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апреле 2019 года 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был обновлен стенд «Бессмертный полк»;</a:t>
            </a:r>
          </a:p>
          <a:p>
            <a:pPr indent="449263" eaLnBrk="0" hangingPunct="0">
              <a:buFont typeface="Wingdings" pitchFamily="2" charset="2"/>
              <a:buChar char="v"/>
              <a:defRPr/>
            </a:pPr>
            <a:endParaRPr lang="en-US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проведена выставка экспонатов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«Наши земляки – участники операции «Багратион»</a:t>
            </a:r>
            <a:r>
              <a:rPr lang="ru-RU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9263" eaLnBrk="0" hangingPunct="0">
              <a:buFont typeface="Wingdings" pitchFamily="2" charset="2"/>
              <a:buChar char="v"/>
              <a:defRPr/>
            </a:pP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проведены уроки мужества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«Спасибо солдатам Победы за то, что не знаем войны» </a:t>
            </a:r>
          </a:p>
          <a:p>
            <a:pPr indent="449263" eaLnBrk="0" hangingPunct="0">
              <a:buFont typeface="Wingdings" pitchFamily="2" charset="2"/>
              <a:buChar char="v"/>
              <a:defRPr/>
            </a:pPr>
            <a:endParaRPr lang="ru-RU" sz="2800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16001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980728"/>
            <a:ext cx="8002766" cy="785810"/>
          </a:xfrm>
        </p:spPr>
        <p:txBody>
          <a:bodyPr>
            <a:noAutofit/>
          </a:bodyPr>
          <a:lstStyle/>
          <a:p>
            <a:pPr algn="ctr"/>
            <a:r>
              <a:rPr lang="ru-RU" sz="65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Задачи музея:</a:t>
            </a:r>
            <a:endParaRPr lang="ru-RU" sz="6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7786742" cy="3647328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исторических и трагических событий военного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лихолетия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национально - освободительного движения на территории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Вилейского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района;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событиях Великой Отечественной войны;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интереса у учащихся к историческому прошлому своей страны, своего города и района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571" y="2492896"/>
            <a:ext cx="7776864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rgbClr val="0000FF"/>
              </a:buClr>
            </a:pP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ln w="0"/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фондов;</a:t>
            </a:r>
          </a:p>
          <a:p>
            <a:pPr>
              <a:buClr>
                <a:srgbClr val="0000FF"/>
              </a:buClr>
            </a:pPr>
            <a:r>
              <a:rPr lang="en-US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учёт и хранение музейных  коллекций;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экспозиционная работа;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культурно-образовательная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03" y="54868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50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направления  </a:t>
            </a:r>
            <a:r>
              <a:rPr lang="ru-RU" sz="5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Деятельности:</a:t>
            </a:r>
            <a:endParaRPr lang="ru-RU" sz="50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130" y="980728"/>
            <a:ext cx="7413922" cy="7858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Исследовательская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деятельность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564904"/>
            <a:ext cx="4618390" cy="3647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/>
              <a:t>   «Малоизвестные страницы истории </a:t>
            </a:r>
            <a:r>
              <a:rPr lang="ru-RU" sz="3200" b="1" dirty="0" err="1"/>
              <a:t>Вилейщины</a:t>
            </a:r>
            <a:r>
              <a:rPr lang="ru-RU" sz="3200" b="1" dirty="0"/>
              <a:t> в первые дни Великой Отечественной войны»</a:t>
            </a:r>
            <a:endParaRPr lang="ru-RU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97817"/>
            <a:ext cx="2573112" cy="37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14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21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(563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15664"/>
            <a:ext cx="52387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91942"/>
            <a:ext cx="8144597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Исследовательская работа</a:t>
            </a:r>
            <a:endParaRPr lang="ru-RU" sz="36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cap="none" spc="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«Партизанское движение на </a:t>
            </a:r>
            <a:r>
              <a:rPr lang="ru-RU" sz="3600" b="1" cap="none" spc="0" dirty="0" err="1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Вилейщине</a:t>
            </a:r>
            <a:r>
              <a:rPr lang="ru-RU" sz="3600" b="1" cap="none" spc="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Фото (567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276872"/>
            <a:ext cx="504825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документы 2008\Школа\Олимпиады_конкурсы_сочинения\Конкурсы 2008 2009\Дубовик  ВО\S43000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41535"/>
            <a:ext cx="4752528" cy="357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документы 2008\Школа\Олимпиады_конкурсы_сочинения\Конкурсы 2008 2009\Дубовик  ВО\3намя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887" y="2415664"/>
            <a:ext cx="3069554" cy="382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792088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Исследовательская работа </a:t>
            </a:r>
          </a:p>
          <a:p>
            <a:pPr algn="ctr"/>
            <a:r>
              <a:rPr lang="ru-RU" sz="2000" b="1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«Боевой путь </a:t>
            </a:r>
            <a:r>
              <a:rPr lang="be-BY" sz="2000" b="1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ІІІ </a:t>
            </a:r>
            <a:r>
              <a:rPr lang="ru-RU" sz="2000" b="1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Гвардейского механизированного корпуса, 35-ой танковой бригады под командованием А. А. Асланова»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389</Words>
  <Application>Microsoft Office PowerPoint</Application>
  <PresentationFormat>Экран (4:3)</PresentationFormat>
  <Paragraphs>63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Bookman Old Style</vt:lpstr>
      <vt:lpstr>Calibri</vt:lpstr>
      <vt:lpstr>Garamond</vt:lpstr>
      <vt:lpstr>Times New Roman</vt:lpstr>
      <vt:lpstr>Wingdings</vt:lpstr>
      <vt:lpstr>Натуральные материалы</vt:lpstr>
      <vt:lpstr>Государственное учреждение образования «Средняя школа № 3 г. Вилейки»</vt:lpstr>
      <vt:lpstr> Музей основан 30.10.1989 г.  (приказ директора  № 55)</vt:lpstr>
      <vt:lpstr>Информация  об экспозиции:</vt:lpstr>
      <vt:lpstr>Информация  об экспозиции:</vt:lpstr>
      <vt:lpstr>Задачи музея:</vt:lpstr>
      <vt:lpstr>Презентация PowerPoint</vt:lpstr>
      <vt:lpstr>Исследовательская деятельность</vt:lpstr>
      <vt:lpstr>Презентация PowerPoint</vt:lpstr>
      <vt:lpstr>Презентация PowerPoint</vt:lpstr>
      <vt:lpstr>Встречи с ветеранами</vt:lpstr>
      <vt:lpstr>Уход за памятниками погибших в Великую Отечественную войну</vt:lpstr>
      <vt:lpstr>Экспедиционные отряды </vt:lpstr>
      <vt:lpstr>Экскурсионный маршрут «Знать, чтобы помнить» </vt:lpstr>
      <vt:lpstr>Презентация PowerPoint</vt:lpstr>
      <vt:lpstr>Начало Великой Отечественной войны на Вилейщине</vt:lpstr>
      <vt:lpstr>Презентация PowerPoint</vt:lpstr>
      <vt:lpstr>Комсомольское подполье</vt:lpstr>
      <vt:lpstr>Сожжённые  деревни</vt:lpstr>
      <vt:lpstr>Наши земляки – участники Великой Отечественной войны </vt:lpstr>
      <vt:lpstr>Освобождение</vt:lpstr>
      <vt:lpstr>Учителя ГУО «Средняя школа № 3 г.Вилейки» – участники Великой Отечественной войны</vt:lpstr>
      <vt:lpstr>Воинские захоронения, памятники, закреплённые  за учреждением образования</vt:lpstr>
      <vt:lpstr>Презентация PowerPoint</vt:lpstr>
      <vt:lpstr>Публикации в СМИ</vt:lpstr>
    </vt:vector>
  </TitlesOfParts>
  <Company>СШ №3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«Общеобразовательная средняя школа  № 3 г. Вилейки»</dc:title>
  <dc:creator>Программист</dc:creator>
  <cp:lastModifiedBy>User</cp:lastModifiedBy>
  <cp:revision>83</cp:revision>
  <dcterms:created xsi:type="dcterms:W3CDTF">2009-11-12T09:22:25Z</dcterms:created>
  <dcterms:modified xsi:type="dcterms:W3CDTF">2020-09-15T08:23:14Z</dcterms:modified>
</cp:coreProperties>
</file>